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00BC6A-FC0F-4A6B-83DD-730157F152F5}" v="1" dt="2024-10-16T08:59:09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FE00BC6A-FC0F-4A6B-83DD-730157F152F5}"/>
    <pc:docChg chg="custSel delSld modSld sldOrd">
      <pc:chgData name="Fares Makki" userId="d0c14dd2-ce13-49c4-820b-c6a5e60d5a8d" providerId="ADAL" clId="{FE00BC6A-FC0F-4A6B-83DD-730157F152F5}" dt="2024-11-06T07:31:02.651" v="122" actId="20577"/>
      <pc:docMkLst>
        <pc:docMk/>
      </pc:docMkLst>
      <pc:sldChg chg="modSp modAnim">
        <pc:chgData name="Fares Makki" userId="d0c14dd2-ce13-49c4-820b-c6a5e60d5a8d" providerId="ADAL" clId="{FE00BC6A-FC0F-4A6B-83DD-730157F152F5}" dt="2024-10-16T08:59:09.779" v="0" actId="20577"/>
        <pc:sldMkLst>
          <pc:docMk/>
          <pc:sldMk cId="2300606136" sldId="261"/>
        </pc:sldMkLst>
        <pc:spChg chg="mod">
          <ac:chgData name="Fares Makki" userId="d0c14dd2-ce13-49c4-820b-c6a5e60d5a8d" providerId="ADAL" clId="{FE00BC6A-FC0F-4A6B-83DD-730157F152F5}" dt="2024-10-16T08:59:09.779" v="0" actId="20577"/>
          <ac:spMkLst>
            <pc:docMk/>
            <pc:sldMk cId="2300606136" sldId="261"/>
            <ac:spMk id="3" creationId="{B51EE4F2-3D6C-0DDF-99CD-392DAE36D9C3}"/>
          </ac:spMkLst>
        </pc:spChg>
      </pc:sldChg>
      <pc:sldChg chg="modSp del mod ord modShow">
        <pc:chgData name="Fares Makki" userId="d0c14dd2-ce13-49c4-820b-c6a5e60d5a8d" providerId="ADAL" clId="{FE00BC6A-FC0F-4A6B-83DD-730157F152F5}" dt="2024-10-29T09:34:03.149" v="78" actId="2696"/>
        <pc:sldMkLst>
          <pc:docMk/>
          <pc:sldMk cId="2291383145" sldId="264"/>
        </pc:sldMkLst>
        <pc:spChg chg="mod">
          <ac:chgData name="Fares Makki" userId="d0c14dd2-ce13-49c4-820b-c6a5e60d5a8d" providerId="ADAL" clId="{FE00BC6A-FC0F-4A6B-83DD-730157F152F5}" dt="2024-10-16T08:59:43.666" v="10" actId="20577"/>
          <ac:spMkLst>
            <pc:docMk/>
            <pc:sldMk cId="2291383145" sldId="264"/>
            <ac:spMk id="3" creationId="{E0BE0360-5BF7-4E44-31C9-8860666CB266}"/>
          </ac:spMkLst>
        </pc:spChg>
      </pc:sldChg>
      <pc:sldChg chg="modSp mod">
        <pc:chgData name="Fares Makki" userId="d0c14dd2-ce13-49c4-820b-c6a5e60d5a8d" providerId="ADAL" clId="{FE00BC6A-FC0F-4A6B-83DD-730157F152F5}" dt="2024-11-06T07:31:02.651" v="122" actId="20577"/>
        <pc:sldMkLst>
          <pc:docMk/>
          <pc:sldMk cId="339241567" sldId="265"/>
        </pc:sldMkLst>
        <pc:spChg chg="mod">
          <ac:chgData name="Fares Makki" userId="d0c14dd2-ce13-49c4-820b-c6a5e60d5a8d" providerId="ADAL" clId="{FE00BC6A-FC0F-4A6B-83DD-730157F152F5}" dt="2024-11-06T07:31:02.651" v="122" actId="20577"/>
          <ac:spMkLst>
            <pc:docMk/>
            <pc:sldMk cId="339241567" sldId="265"/>
            <ac:spMk id="3" creationId="{4B880ADE-3A9A-0E2A-C768-428BC1BC61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54303-9790-48BF-92A5-989B3D3EB3C1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EEF5-8135-443B-9280-CE0BE9FD7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909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100g blyoxid: 90.7g bly + 9.3g syre </a:t>
            </a:r>
          </a:p>
          <a:p>
            <a:r>
              <a:rPr lang="sv-SE" dirty="0"/>
              <a:t>Räkna n för båda ämnena </a:t>
            </a:r>
          </a:p>
          <a:p>
            <a:r>
              <a:rPr lang="sv-SE" dirty="0"/>
              <a:t>Räkna förhållandet (blir 1 </a:t>
            </a:r>
            <a:r>
              <a:rPr lang="sv-SE" dirty="0" err="1"/>
              <a:t>Pb</a:t>
            </a:r>
            <a:r>
              <a:rPr lang="sv-SE" dirty="0"/>
              <a:t> : 1.33 O) </a:t>
            </a:r>
          </a:p>
          <a:p>
            <a:r>
              <a:rPr lang="sv-SE" dirty="0"/>
              <a:t>Multiplicera indextalen i formeln i tur och ordning med 2, 3, 4 osv. tills både blir heltal </a:t>
            </a:r>
          </a:p>
          <a:p>
            <a:r>
              <a:rPr lang="sv-SE" dirty="0"/>
              <a:t>Svar: Pb</a:t>
            </a:r>
            <a:r>
              <a:rPr lang="sv-SE" baseline="-25000" dirty="0"/>
              <a:t>3</a:t>
            </a:r>
            <a:r>
              <a:rPr lang="sv-SE" baseline="0" dirty="0"/>
              <a:t>O</a:t>
            </a:r>
            <a:r>
              <a:rPr lang="sv-SE" baseline="-25000" dirty="0"/>
              <a:t>4</a:t>
            </a:r>
            <a:r>
              <a:rPr lang="sv-SE" baseline="0" dirty="0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098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Räkna ut n (substansmängd) </a:t>
            </a:r>
          </a:p>
          <a:p>
            <a:r>
              <a:rPr lang="sv-SE" dirty="0"/>
              <a:t>Dividera alla n med den lägsta för att få förhållandet </a:t>
            </a:r>
          </a:p>
          <a:p>
            <a:r>
              <a:rPr lang="sv-SE" dirty="0"/>
              <a:t>Klura ur hur många av förhållandet behövs för att få 61g/mol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581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betyder reaktionsformler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6723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sv-SE" dirty="0"/>
              <a:t>Reaktionsformel (balanserad!) </a:t>
            </a:r>
          </a:p>
          <a:p>
            <a:pPr marL="228600" indent="-228600">
              <a:buAutoNum type="arabicPeriod"/>
            </a:pPr>
            <a:r>
              <a:rPr lang="sv-SE" dirty="0"/>
              <a:t>Använd förhållandet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59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sv-SE" dirty="0"/>
              <a:t>Balansera reaktion</a:t>
            </a:r>
          </a:p>
          <a:p>
            <a:pPr marL="228600" indent="-228600">
              <a:buAutoNum type="arabicPeriod"/>
            </a:pPr>
            <a:r>
              <a:rPr lang="sv-SE" dirty="0"/>
              <a:t>Omvandla m </a:t>
            </a:r>
            <a:r>
              <a:rPr lang="sv-SE" dirty="0">
                <a:sym typeface="Wingdings" panose="05000000000000000000" pitchFamily="2" charset="2"/>
              </a:rPr>
              <a:t> n </a:t>
            </a:r>
          </a:p>
          <a:p>
            <a:pPr marL="228600" indent="-228600">
              <a:buAutoNum type="arabicPeriod"/>
            </a:pPr>
            <a:r>
              <a:rPr lang="sv-SE" dirty="0">
                <a:sym typeface="Wingdings" panose="05000000000000000000" pitchFamily="2" charset="2"/>
              </a:rPr>
              <a:t>Använd förhållandet för att klura ur n (Cu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baseline="0" dirty="0">
                <a:sym typeface="Wingdings" panose="05000000000000000000" pitchFamily="2" charset="2"/>
              </a:rPr>
              <a:t>S) </a:t>
            </a:r>
          </a:p>
          <a:p>
            <a:pPr marL="228600" indent="-228600">
              <a:buAutoNum type="arabicPeriod"/>
            </a:pPr>
            <a:r>
              <a:rPr lang="sv-SE" baseline="0" dirty="0">
                <a:sym typeface="Wingdings" panose="05000000000000000000" pitchFamily="2" charset="2"/>
              </a:rPr>
              <a:t>Omvandla n  m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8167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100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55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00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373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110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39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723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6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16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95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309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9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9E8B6-3EB7-4B8D-8FF6-320A662932E7}" type="datetimeFigureOut">
              <a:rPr lang="sv-SE" smtClean="0"/>
              <a:t>2024-11-06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EF2A2-1A11-4407-875E-47C6EC9862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073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CAE46B-6E45-493F-92C2-B79E60173D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4EF36EC-474F-F003-BC2C-7B1D4C5AD8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Stökiometri och Begränsad Reaktioner </a:t>
            </a:r>
          </a:p>
        </p:txBody>
      </p:sp>
    </p:spTree>
    <p:extLst>
      <p:ext uri="{BB962C8B-B14F-4D97-AF65-F5344CB8AC3E}">
        <p14:creationId xmlns:p14="http://schemas.microsoft.com/office/powerpoint/2010/main" val="830278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32C04A-C52B-3037-6D94-C19750E4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Masshalt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8FD0E4-233F-E471-648F-CAB7D6045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många procent är ett grundämne i en förening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Exempel: Beräkna masshalterna av grundämnena i glukos (C</a:t>
            </a:r>
            <a:r>
              <a:rPr lang="sv-SE" baseline="-25000" dirty="0"/>
              <a:t>6</a:t>
            </a:r>
            <a:r>
              <a:rPr lang="sv-SE" dirty="0"/>
              <a:t>H</a:t>
            </a:r>
            <a:r>
              <a:rPr lang="sv-SE" baseline="-25000" dirty="0"/>
              <a:t>12</a:t>
            </a:r>
            <a:r>
              <a:rPr lang="sv-SE" dirty="0"/>
              <a:t>O</a:t>
            </a:r>
            <a:r>
              <a:rPr lang="sv-SE" baseline="-25000" dirty="0"/>
              <a:t>6</a:t>
            </a:r>
            <a:r>
              <a:rPr lang="sv-SE" dirty="0"/>
              <a:t>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264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24B4A3-E089-41FE-4415-246C2A0B9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Empirisk formel vs Molekylformel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BFBDC4-F9C3-968C-5AF0-3A9A8A532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empirisk formel anger endast förhållandet (med minsta möjliga heltal) mellan antalet atomer/joner av varje grundämne i en kemisk förening </a:t>
            </a:r>
          </a:p>
          <a:p>
            <a:r>
              <a:rPr lang="sv-SE" dirty="0"/>
              <a:t>En molekylformel anger det exakta antalet atomer av respektive grundämne som ingår i en molekyl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Exempel: </a:t>
            </a:r>
          </a:p>
          <a:p>
            <a:pPr marL="0" indent="0">
              <a:buNone/>
            </a:pPr>
            <a:r>
              <a:rPr lang="sv-SE" dirty="0"/>
              <a:t>C</a:t>
            </a:r>
            <a:r>
              <a:rPr lang="sv-SE" baseline="-25000" dirty="0"/>
              <a:t>6</a:t>
            </a:r>
            <a:r>
              <a:rPr lang="sv-SE" dirty="0"/>
              <a:t>H</a:t>
            </a:r>
            <a:r>
              <a:rPr lang="sv-SE" baseline="-25000" dirty="0"/>
              <a:t>12</a:t>
            </a:r>
            <a:r>
              <a:rPr lang="sv-SE" dirty="0"/>
              <a:t>O</a:t>
            </a:r>
            <a:r>
              <a:rPr lang="sv-SE" baseline="-25000" dirty="0"/>
              <a:t>6 </a:t>
            </a:r>
            <a:r>
              <a:rPr lang="sv-SE" dirty="0"/>
              <a:t>– molekylformel som avslöjar att det finns _ kol, _ väte _ syre</a:t>
            </a:r>
          </a:p>
          <a:p>
            <a:pPr marL="0" indent="0">
              <a:buNone/>
            </a:pPr>
            <a:r>
              <a:rPr lang="sv-SE" dirty="0"/>
              <a:t>CH</a:t>
            </a:r>
            <a:r>
              <a:rPr lang="sv-SE" baseline="-25000" dirty="0"/>
              <a:t>2</a:t>
            </a:r>
            <a:r>
              <a:rPr lang="sv-SE" dirty="0"/>
              <a:t>O – empirisk formel som avslöjar att det finns ett 1:2:1 förhållandet </a:t>
            </a:r>
          </a:p>
        </p:txBody>
      </p:sp>
    </p:spTree>
    <p:extLst>
      <p:ext uri="{BB962C8B-B14F-4D97-AF65-F5344CB8AC3E}">
        <p14:creationId xmlns:p14="http://schemas.microsoft.com/office/powerpoint/2010/main" val="1205915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4A413-4223-1528-60C4-5C198C7C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393D1B-AE2E-B25C-6359-8F5CBA82B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en viss blyoxid är masshalten bly 90.7%. Beräkna blyoxidens empiriska formel: </a:t>
            </a:r>
          </a:p>
        </p:txBody>
      </p:sp>
    </p:spTree>
    <p:extLst>
      <p:ext uri="{BB962C8B-B14F-4D97-AF65-F5344CB8AC3E}">
        <p14:creationId xmlns:p14="http://schemas.microsoft.com/office/powerpoint/2010/main" val="77002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7F89A3-55A0-6EAC-5DE3-AEF8DE7A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00AE99-352C-0D38-4B59-1337C6A87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Vid analys av en kemisk förening konstaterades följande masshalter: 38,6% kol, 9,80% väte, och 51,6% syre. </a:t>
            </a:r>
            <a:r>
              <a:rPr lang="sv-SE" dirty="0" err="1"/>
              <a:t>Molmassan</a:t>
            </a:r>
            <a:r>
              <a:rPr lang="sv-SE" dirty="0"/>
              <a:t> kunde bestämmas till ca 61 g/mol. Vilken är föreningens molekylformel? </a:t>
            </a:r>
          </a:p>
        </p:txBody>
      </p:sp>
    </p:spTree>
    <p:extLst>
      <p:ext uri="{BB962C8B-B14F-4D97-AF65-F5344CB8AC3E}">
        <p14:creationId xmlns:p14="http://schemas.microsoft.com/office/powerpoint/2010/main" val="55334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E3BD19-9B6D-4F46-2CCA-0BD21381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Reaktionsformel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1EE4F2-3D6C-0DDF-99CD-392DAE36D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__ H</a:t>
            </a:r>
            <a:r>
              <a:rPr lang="sv-SE" baseline="-25000" dirty="0"/>
              <a:t>2(g)</a:t>
            </a:r>
            <a:r>
              <a:rPr lang="sv-SE" dirty="0"/>
              <a:t> 		+	 __ O</a:t>
            </a:r>
            <a:r>
              <a:rPr lang="sv-SE" baseline="-25000" dirty="0"/>
              <a:t>2(g)</a:t>
            </a:r>
            <a:r>
              <a:rPr lang="sv-SE" dirty="0"/>
              <a:t> 		</a:t>
            </a:r>
            <a:r>
              <a:rPr lang="sv-SE" dirty="0">
                <a:sym typeface="Wingdings" panose="05000000000000000000" pitchFamily="2" charset="2"/>
              </a:rPr>
              <a:t> 	__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(g)</a:t>
            </a:r>
          </a:p>
          <a:p>
            <a:pPr marL="0" indent="0">
              <a:buNone/>
            </a:pPr>
            <a:endParaRPr lang="sv-SE" baseline="-25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dirty="0"/>
              <a:t>__ molekyler 	</a:t>
            </a:r>
            <a:r>
              <a:rPr lang="sv-SE" dirty="0">
                <a:sym typeface="Wingdings" panose="05000000000000000000" pitchFamily="2" charset="2"/>
              </a:rPr>
              <a:t> 	__ molekyler	  	__ molekyler </a:t>
            </a: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__ mol 		 	__ mol		 	__ mol </a:t>
            </a: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0060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258DBC-62A8-442D-08B6-C889E3C6D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CC8593-C53E-AA58-9200-D621EFF0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stor substansmängd syrgas O</a:t>
            </a:r>
            <a:r>
              <a:rPr lang="sv-SE" baseline="-25000" dirty="0"/>
              <a:t>2</a:t>
            </a:r>
            <a:r>
              <a:rPr lang="sv-SE" dirty="0"/>
              <a:t> behövs för fullständig förbränning av 2 mol metan CH</a:t>
            </a:r>
            <a:r>
              <a:rPr lang="sv-SE" baseline="-25000" dirty="0"/>
              <a:t>4</a:t>
            </a:r>
            <a:r>
              <a:rPr lang="sv-SE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84251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ACF46E-311F-7C02-4367-95FE4C3EE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232A1F-01BD-2FA8-A602-9A8A1D1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en degel placeras ett litet, tunt kopparbleck och överskott av svavel. Därefter upphettas degeln och följande reaktion sker: </a:t>
            </a:r>
          </a:p>
          <a:p>
            <a:pPr marL="0" indent="0">
              <a:buNone/>
            </a:pPr>
            <a:r>
              <a:rPr lang="sv-SE" dirty="0"/>
              <a:t>		__ Cu</a:t>
            </a:r>
            <a:r>
              <a:rPr lang="sv-SE" baseline="-25000" dirty="0"/>
              <a:t>(s)</a:t>
            </a:r>
            <a:r>
              <a:rPr lang="sv-SE" dirty="0"/>
              <a:t> + __ S</a:t>
            </a:r>
            <a:r>
              <a:rPr lang="sv-SE" baseline="-25000" dirty="0"/>
              <a:t>(s)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__ Cu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S</a:t>
            </a:r>
            <a:r>
              <a:rPr lang="sv-SE" baseline="-25000" dirty="0">
                <a:sym typeface="Wingdings" panose="05000000000000000000" pitchFamily="2" charset="2"/>
              </a:rPr>
              <a:t>(s)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Beräkna massan av den kopparsulfid som bildas då 2,0g koppar reagerar med svavel.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432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FA7912-1E9B-315B-FF3F-3609E4ED0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880ADE-3A9A-0E2A-C768-428BC1BC6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193 #16 – 20</a:t>
            </a:r>
          </a:p>
          <a:p>
            <a:pPr marL="0" indent="0">
              <a:buNone/>
            </a:pPr>
            <a:r>
              <a:rPr lang="sv-SE" dirty="0"/>
              <a:t>s. 195 #38 – 50, 54</a:t>
            </a:r>
          </a:p>
          <a:p>
            <a:pPr marL="0" indent="0">
              <a:buNone/>
            </a:pPr>
            <a:r>
              <a:rPr lang="sv-SE" dirty="0"/>
              <a:t>Masshalt Övningar KM.se </a:t>
            </a:r>
          </a:p>
        </p:txBody>
      </p:sp>
    </p:spTree>
    <p:extLst>
      <p:ext uri="{BB962C8B-B14F-4D97-AF65-F5344CB8AC3E}">
        <p14:creationId xmlns:p14="http://schemas.microsoft.com/office/powerpoint/2010/main" val="33924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21458</TotalTime>
  <Words>409</Words>
  <Application>Microsoft Office PowerPoint</Application>
  <PresentationFormat>Bredbild</PresentationFormat>
  <Paragraphs>54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Office-tema</vt:lpstr>
      <vt:lpstr>Kemi 1</vt:lpstr>
      <vt:lpstr>Masshalt </vt:lpstr>
      <vt:lpstr>Empirisk formel vs Molekylformel </vt:lpstr>
      <vt:lpstr>Exempel</vt:lpstr>
      <vt:lpstr>Exempel</vt:lpstr>
      <vt:lpstr>Reaktionsformel</vt:lpstr>
      <vt:lpstr>Exempel </vt:lpstr>
      <vt:lpstr>Exempel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2</cp:revision>
  <dcterms:created xsi:type="dcterms:W3CDTF">2024-01-15T10:36:02Z</dcterms:created>
  <dcterms:modified xsi:type="dcterms:W3CDTF">2024-11-06T07:51:37Z</dcterms:modified>
</cp:coreProperties>
</file>